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2" r:id="rId3"/>
    <p:sldId id="259" r:id="rId4"/>
    <p:sldId id="261" r:id="rId5"/>
    <p:sldId id="263" r:id="rId6"/>
  </p:sldIdLst>
  <p:sldSz cx="18288000" cy="10287000"/>
  <p:notesSz cx="6858000" cy="9144000"/>
  <p:embeddedFontLst>
    <p:embeddedFont>
      <p:font typeface="Be Vietnam" panose="020B0604020202020204" charset="0"/>
      <p:regular r:id="rId7"/>
    </p:embeddedFont>
    <p:embeddedFont>
      <p:font typeface="Tw Cen MT Condensed Extra Bold" panose="020B0803020202020204" pitchFamily="3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139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174329">
            <a:off x="13526724" y="-40190"/>
            <a:ext cx="7943554" cy="11453162"/>
          </a:xfrm>
          <a:custGeom>
            <a:avLst/>
            <a:gdLst/>
            <a:ahLst/>
            <a:cxnLst/>
            <a:rect l="l" t="t" r="r" b="b"/>
            <a:pathLst>
              <a:path w="7943554" h="11453162">
                <a:moveTo>
                  <a:pt x="0" y="0"/>
                </a:moveTo>
                <a:lnTo>
                  <a:pt x="7943554" y="0"/>
                </a:lnTo>
                <a:lnTo>
                  <a:pt x="7943554" y="11453162"/>
                </a:lnTo>
                <a:lnTo>
                  <a:pt x="0" y="114531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106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1699051" flipH="1">
            <a:off x="-4844729" y="-2274819"/>
            <a:ext cx="9533309" cy="13745299"/>
          </a:xfrm>
          <a:custGeom>
            <a:avLst/>
            <a:gdLst/>
            <a:ahLst/>
            <a:cxnLst/>
            <a:rect l="l" t="t" r="r" b="b"/>
            <a:pathLst>
              <a:path w="9533309" h="13745299">
                <a:moveTo>
                  <a:pt x="9533309" y="0"/>
                </a:moveTo>
                <a:lnTo>
                  <a:pt x="0" y="0"/>
                </a:lnTo>
                <a:lnTo>
                  <a:pt x="0" y="13745300"/>
                </a:lnTo>
                <a:lnTo>
                  <a:pt x="9533309" y="13745300"/>
                </a:lnTo>
                <a:lnTo>
                  <a:pt x="9533309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 t="-106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735288" y="2623220"/>
            <a:ext cx="16710840" cy="55441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451"/>
              </a:lnSpc>
            </a:pPr>
            <a:r>
              <a:rPr lang="en-US" sz="21239" dirty="0">
                <a:solidFill>
                  <a:srgbClr val="692970"/>
                </a:solidFill>
                <a:latin typeface="Trend Sans One"/>
              </a:rPr>
              <a:t>Women in</a:t>
            </a:r>
          </a:p>
          <a:p>
            <a:pPr algn="l">
              <a:lnSpc>
                <a:spcPts val="21451"/>
              </a:lnSpc>
            </a:pPr>
            <a:r>
              <a:rPr lang="en-US" sz="21239" dirty="0">
                <a:solidFill>
                  <a:srgbClr val="692970"/>
                </a:solidFill>
                <a:latin typeface="Trend Sans One"/>
              </a:rPr>
              <a:t> Wounds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15F2E44-9B11-F511-5319-FBB23A7020B0}"/>
              </a:ext>
            </a:extLst>
          </p:cNvPr>
          <p:cNvSpPr txBox="1"/>
          <p:nvPr/>
        </p:nvSpPr>
        <p:spPr>
          <a:xfrm>
            <a:off x="6047656" y="9475604"/>
            <a:ext cx="12034226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78"/>
              </a:lnSpc>
            </a:pP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Visibilizando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a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las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Pioneras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en la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prevención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y el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Cuidado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de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las</a:t>
            </a:r>
            <a:r>
              <a:rPr lang="en-US" sz="2717" spc="135" dirty="0">
                <a:solidFill>
                  <a:srgbClr val="692970"/>
                </a:solidFill>
                <a:latin typeface="Tw Cen MT Condensed Extra Bold" pitchFamily="34" charset="0"/>
              </a:rPr>
              <a:t> </a:t>
            </a:r>
            <a:r>
              <a:rPr lang="en-US" sz="2717" spc="135" dirty="0" err="1">
                <a:solidFill>
                  <a:srgbClr val="692970"/>
                </a:solidFill>
                <a:latin typeface="Tw Cen MT Condensed Extra Bold" pitchFamily="34" charset="0"/>
              </a:rPr>
              <a:t>Heridas</a:t>
            </a:r>
            <a:endParaRPr lang="en-US" sz="2717" spc="135" dirty="0">
              <a:solidFill>
                <a:srgbClr val="692970"/>
              </a:solidFill>
              <a:latin typeface="Tw Cen MT Condensed Extra Bold" pitchFamily="34" charset="0"/>
            </a:endParaRPr>
          </a:p>
          <a:p>
            <a:pPr marL="0" lvl="0" indent="0" algn="ctr">
              <a:lnSpc>
                <a:spcPts val="3148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FE135B-86E1-F84D-0672-D562298B2EB9}"/>
              </a:ext>
            </a:extLst>
          </p:cNvPr>
          <p:cNvSpPr txBox="1"/>
          <p:nvPr/>
        </p:nvSpPr>
        <p:spPr>
          <a:xfrm>
            <a:off x="4103440" y="318964"/>
            <a:ext cx="6696744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chemeClr val="accent4">
                    <a:lumMod val="75000"/>
                  </a:schemeClr>
                </a:solidFill>
              </a:rPr>
              <a:t>Exposición Pictórica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44F5A-64FC-58AD-60FB-1860D8C0E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487591-5122-BFEA-1FDF-5733AAA0829A}"/>
              </a:ext>
            </a:extLst>
          </p:cNvPr>
          <p:cNvSpPr/>
          <p:nvPr/>
        </p:nvSpPr>
        <p:spPr>
          <a:xfrm rot="-2174329">
            <a:off x="13526724" y="-40190"/>
            <a:ext cx="7943554" cy="11453162"/>
          </a:xfrm>
          <a:custGeom>
            <a:avLst/>
            <a:gdLst/>
            <a:ahLst/>
            <a:cxnLst/>
            <a:rect l="l" t="t" r="r" b="b"/>
            <a:pathLst>
              <a:path w="7943554" h="11453162">
                <a:moveTo>
                  <a:pt x="0" y="0"/>
                </a:moveTo>
                <a:lnTo>
                  <a:pt x="7943554" y="0"/>
                </a:lnTo>
                <a:lnTo>
                  <a:pt x="7943554" y="11453162"/>
                </a:lnTo>
                <a:lnTo>
                  <a:pt x="0" y="114531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t="-106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D2090CF-13B0-28C3-6653-FA279C1BE896}"/>
              </a:ext>
            </a:extLst>
          </p:cNvPr>
          <p:cNvSpPr/>
          <p:nvPr/>
        </p:nvSpPr>
        <p:spPr>
          <a:xfrm rot="1699051" flipH="1">
            <a:off x="-4844729" y="-2274819"/>
            <a:ext cx="9533309" cy="13745299"/>
          </a:xfrm>
          <a:custGeom>
            <a:avLst/>
            <a:gdLst/>
            <a:ahLst/>
            <a:cxnLst/>
            <a:rect l="l" t="t" r="r" b="b"/>
            <a:pathLst>
              <a:path w="9533309" h="13745299">
                <a:moveTo>
                  <a:pt x="9533309" y="0"/>
                </a:moveTo>
                <a:lnTo>
                  <a:pt x="0" y="0"/>
                </a:lnTo>
                <a:lnTo>
                  <a:pt x="0" y="13745300"/>
                </a:lnTo>
                <a:lnTo>
                  <a:pt x="9533309" y="13745300"/>
                </a:lnTo>
                <a:lnTo>
                  <a:pt x="9533309" y="0"/>
                </a:lnTo>
                <a:close/>
              </a:path>
            </a:pathLst>
          </a:custGeom>
          <a:blipFill>
            <a:blip r:embed="rId2">
              <a:alphaModFix amt="18999"/>
            </a:blip>
            <a:stretch>
              <a:fillRect t="-1066"/>
            </a:stretch>
          </a:blipFill>
        </p:spPr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76331E9-BBA2-2DFF-A618-2FF4F4D793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36" y="1111052"/>
            <a:ext cx="7128792" cy="7128792"/>
          </a:xfrm>
          <a:prstGeom prst="rect">
            <a:avLst/>
          </a:prstGeom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C1C8CC7C-D9F3-BBBE-E1AC-541026489CBB}"/>
              </a:ext>
            </a:extLst>
          </p:cNvPr>
          <p:cNvSpPr txBox="1"/>
          <p:nvPr/>
        </p:nvSpPr>
        <p:spPr>
          <a:xfrm>
            <a:off x="10512152" y="7591772"/>
            <a:ext cx="16710840" cy="2291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451"/>
              </a:lnSpc>
            </a:pPr>
            <a:r>
              <a:rPr lang="en-US" sz="6600" dirty="0">
                <a:solidFill>
                  <a:srgbClr val="692970"/>
                </a:solidFill>
                <a:latin typeface="Trend Sans One"/>
              </a:rPr>
              <a:t>Gloria Segura Jordá</a:t>
            </a:r>
          </a:p>
        </p:txBody>
      </p:sp>
    </p:spTree>
    <p:extLst>
      <p:ext uri="{BB962C8B-B14F-4D97-AF65-F5344CB8AC3E}">
        <p14:creationId xmlns:p14="http://schemas.microsoft.com/office/powerpoint/2010/main" val="2249732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22137" y="4278613"/>
            <a:ext cx="4731726" cy="6225956"/>
          </a:xfrm>
          <a:custGeom>
            <a:avLst/>
            <a:gdLst/>
            <a:ahLst/>
            <a:cxnLst/>
            <a:rect l="l" t="t" r="r" b="b"/>
            <a:pathLst>
              <a:path w="4731726" h="6225956">
                <a:moveTo>
                  <a:pt x="0" y="0"/>
                </a:moveTo>
                <a:lnTo>
                  <a:pt x="4731726" y="0"/>
                </a:lnTo>
                <a:lnTo>
                  <a:pt x="4731726" y="6225956"/>
                </a:lnTo>
                <a:lnTo>
                  <a:pt x="0" y="62259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0"/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rot="-5400000">
            <a:off x="528637" y="9758362"/>
            <a:ext cx="1028700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787941" y="1732052"/>
            <a:ext cx="14712118" cy="656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692970"/>
                </a:solidFill>
                <a:latin typeface="Be Vietnam"/>
              </a:rPr>
              <a:t>Las flores han sido tradicionalmente asociadas con la receptividad, con la pasividad, con la espera, con la copa llena o vacía, con la belleza natural. Iconográficamente en tradiciones orientales manifiestan estados de Iluminación o de alquimia interna. En las tradiciones grecorromanas tenían una gran diversidad alegórica que las asociaban a la primavera, la aurora, la juventud o las virtudes. Y cada especie revela significados diferentes. A través de la historia de su representación visual en la pintura, la escultura o el grabado nos encontramos ante intrincados ramilletes simbólicos. Hay flores tanto para el compromiso amoroso como para la amistado la venganza. Flores comestibles y flores venenosas. Todas ellas suelen mostrar algo interno, una parcela emocional de lo humano. En estas composiciones pictóricas que nos ocupan, una diversidad de flores emergen y se disuelven entre la maleza de algo que podríamos denominar bosque o selva. Repleto de adscripciones benéficas —e incluso sagradas, maternales, nutricias—, los bosques eran considerados en la antigüedad como el hogar-templo de diversas divinidades.</a:t>
            </a:r>
          </a:p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692970"/>
                </a:solidFill>
                <a:latin typeface="Be Vietnam"/>
              </a:rPr>
              <a:t>Las flores como elemento recurrente en la obra pictórica de Gloria Segura, simbolizan en sus obras el renacimiento, la fuerza y la resiliencia de estas mujeres pioneras.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87941" y="1199144"/>
            <a:ext cx="14712118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 b="1" dirty="0" err="1">
                <a:solidFill>
                  <a:srgbClr val="692970"/>
                </a:solidFill>
                <a:latin typeface="Trend Sans One"/>
              </a:rPr>
              <a:t>Simbología</a:t>
            </a:r>
            <a:r>
              <a:rPr lang="en-US" sz="2500" dirty="0">
                <a:solidFill>
                  <a:srgbClr val="692970"/>
                </a:solidFill>
                <a:latin typeface="Trend Sans One"/>
              </a:rPr>
              <a:t>:</a:t>
            </a:r>
          </a:p>
          <a:p>
            <a:pPr algn="just">
              <a:lnSpc>
                <a:spcPts val="3125"/>
              </a:lnSpc>
            </a:pPr>
            <a:endParaRPr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4C42C318-1D2A-8F73-D8B9-A6A0CBF9A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64" y="2129036"/>
            <a:ext cx="3567997" cy="6439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reeform 2"/>
          <p:cNvSpPr/>
          <p:nvPr/>
        </p:nvSpPr>
        <p:spPr>
          <a:xfrm rot="-2174329">
            <a:off x="3059013" y="-584763"/>
            <a:ext cx="7943554" cy="11453162"/>
          </a:xfrm>
          <a:custGeom>
            <a:avLst/>
            <a:gdLst/>
            <a:ahLst/>
            <a:cxnLst/>
            <a:rect l="l" t="t" r="r" b="b"/>
            <a:pathLst>
              <a:path w="7943554" h="11453162">
                <a:moveTo>
                  <a:pt x="0" y="0"/>
                </a:moveTo>
                <a:lnTo>
                  <a:pt x="7943554" y="0"/>
                </a:lnTo>
                <a:lnTo>
                  <a:pt x="7943554" y="11453162"/>
                </a:lnTo>
                <a:lnTo>
                  <a:pt x="0" y="114531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6000"/>
            </a:blip>
            <a:stretch>
              <a:fillRect t="-1066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1520729" y="3728673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4"/>
                </a:lnTo>
                <a:lnTo>
                  <a:pt x="0" y="28296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8406787" y="3728673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5" y="0"/>
                </a:lnTo>
                <a:lnTo>
                  <a:pt x="2829655" y="2829654"/>
                </a:lnTo>
                <a:lnTo>
                  <a:pt x="0" y="28296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5405919" y="6764088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8406787" y="694939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5" y="0"/>
                </a:lnTo>
                <a:lnTo>
                  <a:pt x="2829655" y="2829654"/>
                </a:lnTo>
                <a:lnTo>
                  <a:pt x="0" y="28296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405919" y="693257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8461485" y="6764088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4610636" y="3728673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4"/>
                </a:lnTo>
                <a:lnTo>
                  <a:pt x="0" y="28296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5405919" y="3726991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4"/>
                </a:lnTo>
                <a:lnTo>
                  <a:pt x="0" y="28296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>
            <a:off x="11520729" y="6764088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1520729" y="693257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>
            <a:off x="14610636" y="693257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>
            <a:off x="14599168" y="6764088"/>
            <a:ext cx="2829654" cy="2829654"/>
          </a:xfrm>
          <a:custGeom>
            <a:avLst/>
            <a:gdLst/>
            <a:ahLst/>
            <a:cxnLst/>
            <a:rect l="l" t="t" r="r" b="b"/>
            <a:pathLst>
              <a:path w="2829654" h="2829654">
                <a:moveTo>
                  <a:pt x="0" y="0"/>
                </a:moveTo>
                <a:lnTo>
                  <a:pt x="2829654" y="0"/>
                </a:lnTo>
                <a:lnTo>
                  <a:pt x="2829654" y="2829655"/>
                </a:lnTo>
                <a:lnTo>
                  <a:pt x="0" y="28296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4841D6-4AC9-3C80-8FF9-2A4494715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5"/>
          <a:stretch>
            <a:fillRect/>
          </a:stretch>
        </p:blipFill>
        <p:spPr>
          <a:xfrm>
            <a:off x="20" y="10"/>
            <a:ext cx="18287980" cy="10286990"/>
          </a:xfrm>
          <a:prstGeom prst="rect">
            <a:avLst/>
          </a:prstGeom>
        </p:spPr>
      </p:pic>
      <p:sp>
        <p:nvSpPr>
          <p:cNvPr id="24" name="Freeform: Shape 12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44786" y="1"/>
            <a:ext cx="10943215" cy="10280186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B91010D-54A9-3CB5-D539-FC2E00E0C7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" r="24987" b="1"/>
          <a:stretch>
            <a:fillRect/>
          </a:stretch>
        </p:blipFill>
        <p:spPr>
          <a:xfrm>
            <a:off x="7594633" y="1"/>
            <a:ext cx="10693370" cy="10280186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97384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243</Words>
  <Application>Microsoft Office PowerPoint</Application>
  <PresentationFormat>Personalizado</PresentationFormat>
  <Paragraphs>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Be Vietnam</vt:lpstr>
      <vt:lpstr>Trend Sans One</vt:lpstr>
      <vt:lpstr>Tw Cen MT Condensed Extra 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WOMEN IN WOUNDS</dc:title>
  <dc:creator>usuario</dc:creator>
  <cp:lastModifiedBy>J.Javier Soldevilla Agreda</cp:lastModifiedBy>
  <cp:revision>6</cp:revision>
  <dcterms:created xsi:type="dcterms:W3CDTF">2006-08-16T00:00:00Z</dcterms:created>
  <dcterms:modified xsi:type="dcterms:W3CDTF">2026-10-31T11:33:11Z</dcterms:modified>
  <dc:identifier>DAF_DMb0-Ro</dc:identifier>
</cp:coreProperties>
</file>